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8" r:id="rId5"/>
    <p:sldId id="269" r:id="rId6"/>
    <p:sldId id="273" r:id="rId7"/>
    <p:sldId id="270" r:id="rId8"/>
    <p:sldId id="271" r:id="rId9"/>
    <p:sldId id="259" r:id="rId10"/>
    <p:sldId id="272" r:id="rId11"/>
    <p:sldId id="260" r:id="rId12"/>
    <p:sldId id="274" r:id="rId13"/>
    <p:sldId id="261" r:id="rId14"/>
    <p:sldId id="275" r:id="rId15"/>
    <p:sldId id="262" r:id="rId16"/>
    <p:sldId id="276" r:id="rId17"/>
    <p:sldId id="277" r:id="rId18"/>
    <p:sldId id="278" r:id="rId19"/>
    <p:sldId id="263" r:id="rId20"/>
    <p:sldId id="279" r:id="rId21"/>
    <p:sldId id="264" r:id="rId22"/>
    <p:sldId id="280" r:id="rId23"/>
    <p:sldId id="281" r:id="rId24"/>
    <p:sldId id="282" r:id="rId25"/>
    <p:sldId id="283" r:id="rId26"/>
    <p:sldId id="284" r:id="rId27"/>
    <p:sldId id="265" r:id="rId28"/>
    <p:sldId id="285" r:id="rId29"/>
    <p:sldId id="266" r:id="rId30"/>
    <p:sldId id="267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095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185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460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309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049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52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702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902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596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364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74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9D612-571D-7E45-828E-65F25BBB744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87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772400" cy="1470025"/>
          </a:xfrm>
        </p:spPr>
        <p:txBody>
          <a:bodyPr/>
          <a:lstStyle/>
          <a:p>
            <a:r>
              <a:rPr lang="en-US" dirty="0" smtClean="0"/>
              <a:t>Chapter 10</a:t>
            </a:r>
            <a:br>
              <a:rPr lang="en-US" dirty="0" smtClean="0"/>
            </a:br>
            <a:r>
              <a:rPr lang="en-US" dirty="0" smtClean="0"/>
              <a:t>Narrative research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03450"/>
            <a:ext cx="7986172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Lewis P and </a:t>
            </a:r>
            <a:r>
              <a:rPr lang="en-US" dirty="0" err="1" smtClean="0"/>
              <a:t>Adney</a:t>
            </a:r>
            <a:r>
              <a:rPr lang="en-US" dirty="0" smtClean="0"/>
              <a:t> R. (2014). In: Mills J and Birks M (</a:t>
            </a:r>
            <a:r>
              <a:rPr lang="en-US" dirty="0" err="1" smtClean="0"/>
              <a:t>eds</a:t>
            </a:r>
            <a:r>
              <a:rPr lang="en-US" dirty="0" smtClean="0"/>
              <a:t>) </a:t>
            </a:r>
            <a:r>
              <a:rPr lang="en-US" i="1" dirty="0" smtClean="0"/>
              <a:t>Qualitative methodologies: A practical guide. </a:t>
            </a:r>
            <a:r>
              <a:rPr lang="en-US" dirty="0" smtClean="0"/>
              <a:t>London:</a:t>
            </a:r>
            <a:r>
              <a:rPr lang="en-US" i="1" dirty="0" smtClean="0"/>
              <a:t> </a:t>
            </a:r>
            <a:r>
              <a:rPr lang="en-US" dirty="0" smtClean="0"/>
              <a:t>Sage Publications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152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Philosophical underpinnings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76356" cy="4525963"/>
          </a:xfrm>
        </p:spPr>
        <p:txBody>
          <a:bodyPr>
            <a:no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dirty="0" smtClean="0"/>
              <a:t>Distinct features of narrative inquiry include: 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Oral and written narrative are treated as distinct forms of discourse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Communicates the narrator’s point of view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Explain why the narrative is worth telling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Pay attention to emotions, thoughts and interpretations </a:t>
            </a:r>
            <a:r>
              <a:rPr lang="en-US" sz="1400" dirty="0" smtClean="0"/>
              <a:t>(Chase, 2005)</a:t>
            </a:r>
          </a:p>
          <a:p>
            <a:pPr>
              <a:spcAft>
                <a:spcPts val="12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211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Positioning of the researcher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Fundamental to ask: How am I positioned in this narrative?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Researcher and co-researcher(s) are intimately engaged in the story of relationship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Researcher – participant relationships may be intense, personal and conflicting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015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Positioning of the researcher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Narratives promote social justice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Enable historically marginalized and silenced peoples to tell their stories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Need to consider how the hierarchy of power can be negotiated, balanced, flattened, disrupted or exacerbated</a:t>
            </a:r>
          </a:p>
          <a:p>
            <a:pPr>
              <a:spcAft>
                <a:spcPts val="18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4668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Aligning philosophy and methodology with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Need firstly to determine what is your research question?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Research methodology should not be predetermined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Need to ask if narrative research fits your research question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4820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Aligning philosophy and methodology with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92133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800"/>
              </a:spcAft>
            </a:pPr>
            <a:r>
              <a:rPr lang="en-US" sz="3500" dirty="0" smtClean="0"/>
              <a:t>Narrative inquirers are interested in inclusion in research</a:t>
            </a:r>
          </a:p>
          <a:p>
            <a:pPr>
              <a:spcAft>
                <a:spcPts val="1800"/>
              </a:spcAft>
            </a:pPr>
            <a:r>
              <a:rPr lang="en-US" sz="3500" dirty="0" smtClean="0"/>
              <a:t>Enable stories and observations to be revealed by participants telling their own stories</a:t>
            </a:r>
          </a:p>
          <a:p>
            <a:pPr>
              <a:spcAft>
                <a:spcPts val="1800"/>
              </a:spcAft>
            </a:pPr>
            <a:r>
              <a:rPr lang="en-US" sz="3500" dirty="0" smtClean="0"/>
              <a:t>Study the unremarkable, routine and ordinary and raise awareness and questions around practice</a:t>
            </a:r>
          </a:p>
          <a:p>
            <a:pPr marL="0" indent="0">
              <a:buNone/>
            </a:pPr>
            <a:endParaRPr lang="en-US" sz="41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4557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generation and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Data collection may include one or more of the following:</a:t>
            </a:r>
          </a:p>
          <a:p>
            <a:r>
              <a:rPr lang="en-US" dirty="0"/>
              <a:t>p</a:t>
            </a:r>
            <a:r>
              <a:rPr lang="en-US" dirty="0" smtClean="0"/>
              <a:t>articipant stories</a:t>
            </a:r>
          </a:p>
          <a:p>
            <a:r>
              <a:rPr lang="en-US" dirty="0"/>
              <a:t>c</a:t>
            </a:r>
            <a:r>
              <a:rPr lang="en-US" dirty="0" smtClean="0"/>
              <a:t>onversation</a:t>
            </a:r>
          </a:p>
          <a:p>
            <a:r>
              <a:rPr lang="en-US" dirty="0"/>
              <a:t>f</a:t>
            </a:r>
            <a:r>
              <a:rPr lang="en-US" dirty="0" smtClean="0"/>
              <a:t>ield notes poetry</a:t>
            </a:r>
          </a:p>
          <a:p>
            <a:r>
              <a:rPr lang="en-US" dirty="0"/>
              <a:t>i</a:t>
            </a:r>
            <a:r>
              <a:rPr lang="en-US" dirty="0" smtClean="0"/>
              <a:t>magined dialogue</a:t>
            </a:r>
          </a:p>
          <a:p>
            <a:r>
              <a:rPr lang="en-US" dirty="0"/>
              <a:t>a</a:t>
            </a:r>
            <a:r>
              <a:rPr lang="en-US" dirty="0" smtClean="0"/>
              <a:t>rtwork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9640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generation and collection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Managing data may include concurrent data collection and analysis 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Enables new insights, questions and connections to emerge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Recruiting participants may require preliminary relationship building 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No required sample size - </a:t>
            </a:r>
            <a:r>
              <a:rPr lang="en-US" dirty="0"/>
              <a:t>m</a:t>
            </a:r>
            <a:r>
              <a:rPr lang="en-US" dirty="0" smtClean="0"/>
              <a:t>ay range from one to many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2169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generation and collection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Means of collecting data: personal journal, digital audio-visual, digital camera, observation notebook, artwork, artifacts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Think broadly and creatively about what defines data: photographs, poetry, artwork, </a:t>
            </a:r>
            <a:r>
              <a:rPr lang="en-US" dirty="0" err="1" smtClean="0"/>
              <a:t>playlets</a:t>
            </a:r>
            <a:r>
              <a:rPr lang="en-US" dirty="0" smtClean="0"/>
              <a:t>, digital media, imagined dialogue</a:t>
            </a:r>
          </a:p>
        </p:txBody>
      </p:sp>
    </p:spTree>
    <p:extLst>
      <p:ext uri="{BB962C8B-B14F-4D97-AF65-F5344CB8AC3E}">
        <p14:creationId xmlns:p14="http://schemas.microsoft.com/office/powerpoint/2010/main" val="17634667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generation and collection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Questions around quantity of data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Better to see small and understand a piece of the puzzle and then fit that into a larger picture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Consider how your own data collection (writing notes, taking photos etc.) may interrupt relationships with participants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741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How do you write about ‘other’?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Develop your own voice even as you construct others’ voices and realities </a:t>
            </a:r>
            <a:r>
              <a:rPr lang="en-US" sz="1400" dirty="0" smtClean="0"/>
              <a:t>(Chase, 2005)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Temporality, sociality and place underpin narrative studies </a:t>
            </a:r>
            <a:r>
              <a:rPr lang="en-US" sz="1400" dirty="0" smtClean="0"/>
              <a:t>(</a:t>
            </a:r>
            <a:r>
              <a:rPr lang="en-US" sz="1400" dirty="0" err="1" smtClean="0"/>
              <a:t>Clandinin</a:t>
            </a:r>
            <a:r>
              <a:rPr lang="en-US" sz="1400" dirty="0" smtClean="0"/>
              <a:t> </a:t>
            </a:r>
            <a:r>
              <a:rPr lang="en-US" sz="1400" dirty="0" smtClean="0"/>
              <a:t>and </a:t>
            </a:r>
            <a:r>
              <a:rPr lang="en-US" sz="1400" dirty="0" smtClean="0"/>
              <a:t>Connelly, 2000)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Use as checkpoints, especially for novice researchers </a:t>
            </a:r>
            <a:r>
              <a:rPr lang="en-US" sz="1400" dirty="0" smtClean="0"/>
              <a:t>(refer box 10.1 in textbook)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26290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13564"/>
          </a:xfrm>
        </p:spPr>
        <p:txBody>
          <a:bodyPr>
            <a:normAutofit fontScale="70000" lnSpcReduction="20000"/>
          </a:bodyPr>
          <a:lstStyle/>
          <a:p>
            <a:pPr marL="0" lvl="0" indent="0">
              <a:spcAft>
                <a:spcPts val="2400"/>
              </a:spcAft>
              <a:buNone/>
            </a:pPr>
            <a:r>
              <a:rPr lang="en-AU" dirty="0"/>
              <a:t>Discuss the philosophical underpinnings of narrative </a:t>
            </a:r>
            <a:r>
              <a:rPr lang="en-AU" dirty="0" smtClean="0"/>
              <a:t>inquiry</a:t>
            </a:r>
            <a:endParaRPr lang="en-AU" dirty="0"/>
          </a:p>
          <a:p>
            <a:pPr marL="0" lvl="0" indent="0">
              <a:spcAft>
                <a:spcPts val="2400"/>
              </a:spcAft>
              <a:buNone/>
            </a:pPr>
            <a:r>
              <a:rPr lang="en-AU" dirty="0"/>
              <a:t>Outline the key philosophies involved in the development of narrative </a:t>
            </a:r>
            <a:r>
              <a:rPr lang="en-AU" dirty="0" smtClean="0"/>
              <a:t>inquiry</a:t>
            </a:r>
            <a:endParaRPr lang="en-AU" dirty="0"/>
          </a:p>
          <a:p>
            <a:pPr marL="0" lvl="0" indent="0">
              <a:spcAft>
                <a:spcPts val="2400"/>
              </a:spcAft>
              <a:buNone/>
            </a:pPr>
            <a:r>
              <a:rPr lang="en-AU" dirty="0"/>
              <a:t>Describe the different types of narrative </a:t>
            </a:r>
            <a:r>
              <a:rPr lang="en-AU" dirty="0" smtClean="0"/>
              <a:t>inquiry</a:t>
            </a:r>
            <a:endParaRPr lang="en-AU" dirty="0"/>
          </a:p>
          <a:p>
            <a:pPr marL="0" lvl="0" indent="0">
              <a:spcAft>
                <a:spcPts val="2400"/>
              </a:spcAft>
              <a:buNone/>
            </a:pPr>
            <a:r>
              <a:rPr lang="en-AU" dirty="0"/>
              <a:t>Reflect on the ethical responsibility of the positioning of the researcher undertaking narrative </a:t>
            </a:r>
            <a:r>
              <a:rPr lang="en-AU" dirty="0" smtClean="0"/>
              <a:t>inquiry</a:t>
            </a:r>
            <a:endParaRPr lang="en-AU" dirty="0"/>
          </a:p>
          <a:p>
            <a:pPr marL="0" lvl="0" indent="0">
              <a:spcAft>
                <a:spcPts val="2400"/>
              </a:spcAft>
              <a:buNone/>
            </a:pPr>
            <a:r>
              <a:rPr lang="en-AU" dirty="0"/>
              <a:t>Summarize strategies for data generation and analysis in narrative </a:t>
            </a:r>
            <a:r>
              <a:rPr lang="en-AU" dirty="0" smtClean="0"/>
              <a:t>inquiry</a:t>
            </a:r>
            <a:endParaRPr lang="en-AU" dirty="0"/>
          </a:p>
          <a:p>
            <a:pPr marL="0" indent="0">
              <a:spcAft>
                <a:spcPts val="2400"/>
              </a:spcAft>
              <a:buNone/>
            </a:pPr>
            <a:r>
              <a:rPr lang="en-AU" dirty="0"/>
              <a:t>Critique mechanisms for ensuring rigour and quality in narrative </a:t>
            </a:r>
            <a:r>
              <a:rPr lang="en-AU" dirty="0" smtClean="0"/>
              <a:t>inquiry </a:t>
            </a:r>
          </a:p>
        </p:txBody>
      </p:sp>
    </p:spTree>
    <p:extLst>
      <p:ext uri="{BB962C8B-B14F-4D97-AF65-F5344CB8AC3E}">
        <p14:creationId xmlns:p14="http://schemas.microsoft.com/office/powerpoint/2010/main" val="3450694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of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Attend to the small seemingly routine or ordinary occurrences while watching the larger picture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Read and re-read </a:t>
            </a:r>
            <a:r>
              <a:rPr lang="en-US" dirty="0" err="1" smtClean="0"/>
              <a:t>fieldnotes</a:t>
            </a:r>
            <a:endParaRPr lang="en-US" dirty="0" smtClean="0"/>
          </a:p>
          <a:p>
            <a:pPr>
              <a:spcAft>
                <a:spcPts val="1200"/>
              </a:spcAft>
            </a:pPr>
            <a:r>
              <a:rPr lang="en-US" dirty="0" smtClean="0"/>
              <a:t>Look for commonalities, patterns &amp; connections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Be prepared for surprises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1900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and </a:t>
            </a:r>
            <a:r>
              <a:rPr lang="en-US" dirty="0" err="1" smtClean="0"/>
              <a:t>rigour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“that’s a good story, but is it really research” </a:t>
            </a:r>
            <a:r>
              <a:rPr lang="en-US" sz="1400" dirty="0" smtClean="0"/>
              <a:t>(</a:t>
            </a:r>
            <a:r>
              <a:rPr lang="en-US" sz="1400" dirty="0" err="1" smtClean="0"/>
              <a:t>Ceglowski</a:t>
            </a:r>
            <a:r>
              <a:rPr lang="en-US" sz="1400" dirty="0" smtClean="0"/>
              <a:t>, 1997: 195)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Researchers often challenged on the authenticity of their narrative inquiries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Human science approaches are concerned with finding meaning not measurements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Need for evidence, interpretive plausibility, logical construction and disciplined thought </a:t>
            </a:r>
            <a:r>
              <a:rPr lang="en-US" sz="1400" dirty="0" smtClean="0"/>
              <a:t>(Connelly </a:t>
            </a:r>
            <a:r>
              <a:rPr lang="en-US" sz="1400" dirty="0" smtClean="0"/>
              <a:t>and </a:t>
            </a:r>
            <a:r>
              <a:rPr lang="en-US" sz="1400" dirty="0" err="1" smtClean="0"/>
              <a:t>Clandinin</a:t>
            </a:r>
            <a:r>
              <a:rPr lang="en-US" sz="1400" dirty="0" smtClean="0"/>
              <a:t>, 2006)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782002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and </a:t>
            </a:r>
            <a:r>
              <a:rPr lang="en-US" dirty="0" err="1"/>
              <a:t>rigour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Aft>
                <a:spcPts val="1800"/>
              </a:spcAft>
            </a:pPr>
            <a:r>
              <a:rPr lang="en-US" sz="2800" dirty="0" smtClean="0"/>
              <a:t>Narrative inquiry does not claim some bold TRUTH but provides some </a:t>
            </a:r>
            <a:r>
              <a:rPr lang="en-US" sz="2800" i="1" dirty="0" smtClean="0"/>
              <a:t>truths </a:t>
            </a:r>
            <a:r>
              <a:rPr lang="en-US" sz="2800" dirty="0" smtClean="0"/>
              <a:t>about human beings and being human</a:t>
            </a:r>
          </a:p>
          <a:p>
            <a:pPr>
              <a:spcAft>
                <a:spcPts val="1800"/>
              </a:spcAft>
            </a:pPr>
            <a:r>
              <a:rPr lang="en-US" sz="2800" dirty="0" smtClean="0"/>
              <a:t>Believability, authenticity, quality, power and authority are at the nexus of validity in narrative research</a:t>
            </a:r>
          </a:p>
          <a:p>
            <a:pPr>
              <a:spcAft>
                <a:spcPts val="1800"/>
              </a:spcAft>
            </a:pPr>
            <a:r>
              <a:rPr lang="en-US" sz="2800" dirty="0" smtClean="0"/>
              <a:t>Believability means: to hold dear, love; to like, desire</a:t>
            </a:r>
          </a:p>
          <a:p>
            <a:pPr>
              <a:spcAft>
                <a:spcPts val="1800"/>
              </a:spcAft>
            </a:pPr>
            <a:r>
              <a:rPr lang="en-US" sz="2800" dirty="0" smtClean="0"/>
              <a:t>Authenticity means: original, principal and genuine</a:t>
            </a:r>
          </a:p>
        </p:txBody>
      </p:sp>
    </p:spTree>
    <p:extLst>
      <p:ext uri="{BB962C8B-B14F-4D97-AF65-F5344CB8AC3E}">
        <p14:creationId xmlns:p14="http://schemas.microsoft.com/office/powerpoint/2010/main" val="19895084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and </a:t>
            </a:r>
            <a:r>
              <a:rPr lang="en-US" dirty="0" err="1"/>
              <a:t>rigour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When we tell a story we are making a bid for power </a:t>
            </a:r>
            <a:r>
              <a:rPr lang="en-US" sz="1400" dirty="0" smtClean="0"/>
              <a:t>(</a:t>
            </a:r>
            <a:r>
              <a:rPr lang="en-US" sz="1400" dirty="0" err="1" smtClean="0"/>
              <a:t>Toolan</a:t>
            </a:r>
            <a:r>
              <a:rPr lang="en-US" sz="1400" dirty="0" smtClean="0"/>
              <a:t>, 1988)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Shifting researchers’ sense of trust from method to relationship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“We invest our trust in our methods not in out relationships” </a:t>
            </a:r>
            <a:r>
              <a:rPr lang="en-US" sz="1400" dirty="0" smtClean="0"/>
              <a:t>(Hendry, 2007: </a:t>
            </a:r>
            <a:r>
              <a:rPr lang="en-US" sz="1400" dirty="0" smtClean="0"/>
              <a:t>493</a:t>
            </a:r>
            <a:r>
              <a:rPr lang="en-US" sz="1400" dirty="0" smtClean="0"/>
              <a:t>)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Story is relationships not 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9920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and </a:t>
            </a:r>
            <a:r>
              <a:rPr lang="en-US" dirty="0" err="1"/>
              <a:t>rigour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Narrative is the methodology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Storytelling is the method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Stories and storytelling are the </a:t>
            </a:r>
            <a:r>
              <a:rPr lang="en-US" i="1" dirty="0" smtClean="0"/>
              <a:t>authentic</a:t>
            </a:r>
            <a:r>
              <a:rPr lang="en-US" dirty="0" smtClean="0"/>
              <a:t> form of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9363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Ethical concerns and relational responsibility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Centrality of relationship in the research process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Respect for participants offering of stories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Research is less about interpretation and more about faith – trust the stories and the storyteller </a:t>
            </a:r>
            <a:r>
              <a:rPr lang="en-US" sz="1400" dirty="0" smtClean="0"/>
              <a:t>(Hendry, 2007)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375838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Ethical concerns and relational responsibility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Relational responsibility begins before the inquiry, grows and develops during the inquiry and continues after the inquiry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Represent stories so that they do no harm</a:t>
            </a:r>
          </a:p>
          <a:p>
            <a:pPr>
              <a:spcAft>
                <a:spcPts val="1800"/>
              </a:spcAft>
            </a:pPr>
            <a:r>
              <a:rPr lang="en-US" dirty="0"/>
              <a:t>L</a:t>
            </a:r>
            <a:r>
              <a:rPr lang="en-US" dirty="0" smtClean="0"/>
              <a:t>isten the storyteller’s narrative into being</a:t>
            </a:r>
          </a:p>
        </p:txBody>
      </p:sp>
    </p:spTree>
    <p:extLst>
      <p:ext uri="{BB962C8B-B14F-4D97-AF65-F5344CB8AC3E}">
        <p14:creationId xmlns:p14="http://schemas.microsoft.com/office/powerpoint/2010/main" val="38176189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Presentation and dissemination of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Think about your audience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Think about the format you will use to present your findings i.e. poetry, theatre, film, video, imagined dialogue, creating a website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Determine a writing genre that is fair and genuine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0674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Presentation and dissemination of findings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Narrative research does not result in one definitive finding or conclusion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Findings cannot be predicted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Narrative inquiry looks for understanding and meaning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2877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Developed in the early 20</a:t>
            </a:r>
            <a:r>
              <a:rPr lang="en-US" baseline="30000" dirty="0" smtClean="0"/>
              <a:t>th</a:t>
            </a:r>
            <a:r>
              <a:rPr lang="en-US" dirty="0" smtClean="0"/>
              <a:t> century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In and through narrative meaning making we gain insight and understanding of lived experience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“We are stories and stories are us” </a:t>
            </a:r>
            <a:r>
              <a:rPr lang="en-US" sz="1400" dirty="0" smtClean="0"/>
              <a:t>(Lewis </a:t>
            </a:r>
            <a:r>
              <a:rPr lang="en-US" sz="1400" dirty="0" smtClean="0"/>
              <a:t>and </a:t>
            </a:r>
            <a:r>
              <a:rPr lang="en-US" sz="1400" dirty="0" err="1" smtClean="0"/>
              <a:t>Adeney</a:t>
            </a:r>
            <a:r>
              <a:rPr lang="en-US" sz="1400" dirty="0" smtClean="0"/>
              <a:t>, </a:t>
            </a:r>
            <a:r>
              <a:rPr lang="en-US" sz="1400" dirty="0" smtClean="0"/>
              <a:t>2014)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420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the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400"/>
              </a:spcAft>
            </a:pPr>
            <a:r>
              <a:rPr lang="en-US" dirty="0" smtClean="0"/>
              <a:t>1920s – Chicago School of anthropology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1960s/70s – feminist work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1970s/80s – sociolinguistic work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1980s/present - Grown dramatically in qualitative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4567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101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AU" sz="6400" dirty="0" err="1"/>
              <a:t>Ceglowski</a:t>
            </a:r>
            <a:r>
              <a:rPr lang="en-AU" sz="6400" dirty="0"/>
              <a:t> D. (1997) That’s a good story, but is it really research? </a:t>
            </a:r>
            <a:r>
              <a:rPr lang="en-AU" sz="6400" i="1" dirty="0"/>
              <a:t>Qualitative </a:t>
            </a:r>
            <a:r>
              <a:rPr lang="en-AU" sz="6400" i="1" dirty="0" smtClean="0"/>
              <a:t>Inquiry</a:t>
            </a:r>
            <a:r>
              <a:rPr lang="en-AU" sz="6400" dirty="0" smtClean="0"/>
              <a:t> </a:t>
            </a:r>
            <a:r>
              <a:rPr lang="en-AU" sz="6400" dirty="0"/>
              <a:t>3: 188-201.</a:t>
            </a:r>
          </a:p>
          <a:p>
            <a:pPr marL="0" indent="0">
              <a:buNone/>
            </a:pPr>
            <a:endParaRPr lang="en-AU" sz="6400" dirty="0" smtClean="0"/>
          </a:p>
          <a:p>
            <a:pPr marL="0" indent="0">
              <a:buNone/>
            </a:pPr>
            <a:r>
              <a:rPr lang="en-AU" sz="6400" dirty="0" smtClean="0"/>
              <a:t>Chase </a:t>
            </a:r>
            <a:r>
              <a:rPr lang="en-AU" sz="6400" dirty="0" smtClean="0"/>
              <a:t>S. </a:t>
            </a:r>
            <a:r>
              <a:rPr lang="en-AU" sz="6400" dirty="0"/>
              <a:t>(2005) Narrative Inquiry: Multiple lenses, approaches, voices In: </a:t>
            </a:r>
            <a:r>
              <a:rPr lang="en-AU" sz="6400" dirty="0" err="1"/>
              <a:t>Denzin</a:t>
            </a:r>
            <a:r>
              <a:rPr lang="en-AU" sz="6400" dirty="0"/>
              <a:t> </a:t>
            </a:r>
            <a:r>
              <a:rPr lang="en-AU" sz="6400" dirty="0" smtClean="0"/>
              <a:t>N </a:t>
            </a:r>
            <a:r>
              <a:rPr lang="en-AU" sz="6400" dirty="0"/>
              <a:t>and </a:t>
            </a:r>
            <a:r>
              <a:rPr lang="en-AU" sz="6400" dirty="0" err="1" smtClean="0"/>
              <a:t>Linclon</a:t>
            </a:r>
            <a:r>
              <a:rPr lang="en-AU" sz="6400" dirty="0" smtClean="0"/>
              <a:t> Y </a:t>
            </a:r>
            <a:r>
              <a:rPr lang="en-AU" sz="6400" dirty="0"/>
              <a:t>(</a:t>
            </a:r>
            <a:r>
              <a:rPr lang="en-AU" sz="6400" dirty="0" err="1"/>
              <a:t>eds</a:t>
            </a:r>
            <a:r>
              <a:rPr lang="en-AU" sz="6400" dirty="0"/>
              <a:t>) </a:t>
            </a:r>
            <a:r>
              <a:rPr lang="en-AU" sz="6400" i="1" dirty="0"/>
              <a:t>Handbook of Qualitative Research </a:t>
            </a:r>
            <a:r>
              <a:rPr lang="en-AU" sz="6400" dirty="0"/>
              <a:t>Thousand Oaks: Sage, 651-679.</a:t>
            </a:r>
          </a:p>
          <a:p>
            <a:pPr marL="0" indent="0">
              <a:buNone/>
            </a:pPr>
            <a:endParaRPr lang="en-AU" sz="6400" dirty="0" smtClean="0"/>
          </a:p>
          <a:p>
            <a:pPr marL="0" indent="0">
              <a:buNone/>
            </a:pPr>
            <a:r>
              <a:rPr lang="en-AU" sz="6400" dirty="0" err="1"/>
              <a:t>Clandinin</a:t>
            </a:r>
            <a:r>
              <a:rPr lang="en-AU" sz="6400" dirty="0"/>
              <a:t> </a:t>
            </a:r>
            <a:r>
              <a:rPr lang="en-AU" sz="6400" dirty="0" smtClean="0"/>
              <a:t>D </a:t>
            </a:r>
            <a:r>
              <a:rPr lang="en-AU" sz="6400" dirty="0"/>
              <a:t>and Connelly M. (2000) </a:t>
            </a:r>
            <a:r>
              <a:rPr lang="en-AU" sz="6400" i="1" dirty="0"/>
              <a:t>Narrative inquiry: Experience and story in qualitative research, </a:t>
            </a:r>
            <a:r>
              <a:rPr lang="en-AU" sz="6400" dirty="0"/>
              <a:t>San Francisco: </a:t>
            </a:r>
            <a:r>
              <a:rPr lang="en-AU" sz="6400" dirty="0" err="1"/>
              <a:t>Jossey</a:t>
            </a:r>
            <a:r>
              <a:rPr lang="en-AU" sz="6400" dirty="0"/>
              <a:t>-Bass.</a:t>
            </a:r>
          </a:p>
          <a:p>
            <a:pPr marL="0" indent="0">
              <a:buNone/>
            </a:pPr>
            <a:endParaRPr lang="en-AU" sz="6400" dirty="0" smtClean="0"/>
          </a:p>
          <a:p>
            <a:pPr marL="0" indent="0">
              <a:buNone/>
            </a:pPr>
            <a:r>
              <a:rPr lang="en-AU" sz="6400" dirty="0" smtClean="0"/>
              <a:t>Connelly </a:t>
            </a:r>
            <a:r>
              <a:rPr lang="en-AU" sz="6400" dirty="0" smtClean="0"/>
              <a:t>F </a:t>
            </a:r>
            <a:r>
              <a:rPr lang="en-AU" sz="6400" dirty="0"/>
              <a:t>and </a:t>
            </a:r>
            <a:r>
              <a:rPr lang="en-AU" sz="6400" dirty="0" err="1"/>
              <a:t>Clandinin</a:t>
            </a:r>
            <a:r>
              <a:rPr lang="en-AU" sz="6400" dirty="0"/>
              <a:t> </a:t>
            </a:r>
            <a:r>
              <a:rPr lang="en-AU" sz="6400" dirty="0" smtClean="0"/>
              <a:t>D. </a:t>
            </a:r>
            <a:r>
              <a:rPr lang="en-AU" sz="6400" dirty="0"/>
              <a:t>(2006) Narrative Inquiry In: Green J, </a:t>
            </a:r>
            <a:r>
              <a:rPr lang="en-AU" sz="6400" dirty="0" err="1"/>
              <a:t>Camilli</a:t>
            </a:r>
            <a:r>
              <a:rPr lang="en-AU" sz="6400" dirty="0"/>
              <a:t> G and Elmore P (</a:t>
            </a:r>
            <a:r>
              <a:rPr lang="en-AU" sz="6400" dirty="0" err="1"/>
              <a:t>eds</a:t>
            </a:r>
            <a:r>
              <a:rPr lang="en-AU" sz="6400" dirty="0"/>
              <a:t>) </a:t>
            </a:r>
            <a:r>
              <a:rPr lang="en-AU" sz="6400" i="1" dirty="0"/>
              <a:t>Handbook of complementary methods in education research.</a:t>
            </a:r>
            <a:r>
              <a:rPr lang="en-AU" sz="6400" dirty="0"/>
              <a:t> Mahwah, NJ: Lawrence Erlbaum, 375-385.</a:t>
            </a:r>
          </a:p>
          <a:p>
            <a:pPr marL="0" indent="0">
              <a:buNone/>
            </a:pPr>
            <a:endParaRPr lang="en-AU" sz="6400" dirty="0" smtClean="0"/>
          </a:p>
          <a:p>
            <a:pPr marL="0" indent="0">
              <a:buNone/>
            </a:pPr>
            <a:r>
              <a:rPr lang="en-AU" sz="6400" dirty="0" err="1" smtClean="0"/>
              <a:t>Denzin</a:t>
            </a:r>
            <a:r>
              <a:rPr lang="en-AU" sz="6400" dirty="0" smtClean="0"/>
              <a:t> </a:t>
            </a:r>
            <a:r>
              <a:rPr lang="en-AU" sz="6400" dirty="0" smtClean="0"/>
              <a:t>N. </a:t>
            </a:r>
            <a:r>
              <a:rPr lang="en-AU" sz="6400" dirty="0"/>
              <a:t>(1997) </a:t>
            </a:r>
            <a:r>
              <a:rPr lang="en-AU" sz="6400" i="1" dirty="0"/>
              <a:t>Interpretive ethnography: Ethnographic practices for the 21st century, </a:t>
            </a:r>
            <a:r>
              <a:rPr lang="en-AU" sz="6400" dirty="0"/>
              <a:t>Thousand Oaks: Sage</a:t>
            </a:r>
            <a:r>
              <a:rPr lang="en-AU" sz="6400" dirty="0" smtClean="0"/>
              <a:t>.</a:t>
            </a:r>
          </a:p>
          <a:p>
            <a:pPr marL="0" indent="0">
              <a:buNone/>
            </a:pPr>
            <a:endParaRPr lang="en-AU" sz="6400" dirty="0" smtClean="0"/>
          </a:p>
          <a:p>
            <a:pPr marL="0" indent="0">
              <a:buNone/>
            </a:pPr>
            <a:r>
              <a:rPr lang="en-AU" sz="6400" dirty="0"/>
              <a:t>Hendry </a:t>
            </a:r>
            <a:r>
              <a:rPr lang="en-AU" sz="6400" dirty="0" smtClean="0"/>
              <a:t>M. </a:t>
            </a:r>
            <a:r>
              <a:rPr lang="en-AU" sz="6400" dirty="0"/>
              <a:t>(2007) The future of narrative. </a:t>
            </a:r>
            <a:r>
              <a:rPr lang="en-AU" sz="6400" i="1" dirty="0"/>
              <a:t>Qualitative Inquiry</a:t>
            </a:r>
            <a:r>
              <a:rPr lang="en-AU" sz="6400" dirty="0"/>
              <a:t> 13: 487-498</a:t>
            </a:r>
            <a:r>
              <a:rPr lang="en-AU" sz="6400" dirty="0" smtClean="0"/>
              <a:t>.</a:t>
            </a:r>
          </a:p>
          <a:p>
            <a:pPr marL="0" indent="0">
              <a:buNone/>
            </a:pPr>
            <a:endParaRPr lang="en-AU" sz="6400" dirty="0" smtClean="0"/>
          </a:p>
          <a:p>
            <a:pPr marL="0" indent="0">
              <a:buNone/>
            </a:pPr>
            <a:r>
              <a:rPr lang="en-AU" sz="6400" dirty="0" err="1"/>
              <a:t>Toolan</a:t>
            </a:r>
            <a:r>
              <a:rPr lang="en-AU" sz="6400"/>
              <a:t> </a:t>
            </a:r>
            <a:r>
              <a:rPr lang="en-AU" sz="6400" smtClean="0"/>
              <a:t>M. </a:t>
            </a:r>
            <a:r>
              <a:rPr lang="en-AU" sz="6400" dirty="0"/>
              <a:t>(1988) </a:t>
            </a:r>
            <a:r>
              <a:rPr lang="en-AU" sz="6400" i="1" dirty="0"/>
              <a:t>Narrative: a critical linguistic introduction, </a:t>
            </a:r>
            <a:r>
              <a:rPr lang="en-AU" sz="6400" dirty="0"/>
              <a:t>New York: </a:t>
            </a:r>
            <a:r>
              <a:rPr lang="en-AU" sz="6400" dirty="0" err="1"/>
              <a:t>Routledge</a:t>
            </a:r>
            <a:r>
              <a:rPr lang="en-AU" sz="6400" dirty="0"/>
              <a:t>.</a:t>
            </a:r>
          </a:p>
          <a:p>
            <a:endParaRPr lang="en-AU" sz="6400" dirty="0" smtClean="0"/>
          </a:p>
          <a:p>
            <a:endParaRPr lang="en-A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504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the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400"/>
              </a:spcAft>
            </a:pPr>
            <a:r>
              <a:rPr lang="en-US" dirty="0" smtClean="0"/>
              <a:t>Story is our primary mode of making meaning and understanding of lived experience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Narrative work involves different methods: autobiography, auto-ethnography, narrative performance &amp; narrative inquiry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Story is the common thread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751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the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2400"/>
              </a:spcAft>
            </a:pPr>
            <a:r>
              <a:rPr lang="en-US" dirty="0" smtClean="0"/>
              <a:t>Narrative inquiry as a methodology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Can be used in multiple disciplines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Well suited to social science questions and human inquiries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Inquiry into stories creates an educative experience as individuals interpret their own and others’ experiences</a:t>
            </a:r>
          </a:p>
          <a:p>
            <a:pPr marL="0" indent="0">
              <a:spcAft>
                <a:spcPts val="240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380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the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2400"/>
              </a:spcAft>
            </a:pPr>
            <a:r>
              <a:rPr lang="en-US" dirty="0" smtClean="0"/>
              <a:t>Narrative inquiry should not be confused with narrative analysis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Narrative analysis predates narrative inquiry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Emerged in the 1960s post-positivist movement</a:t>
            </a:r>
          </a:p>
          <a:p>
            <a:pPr marL="0" indent="0">
              <a:spcAft>
                <a:spcPts val="240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012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the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2400"/>
              </a:spcAft>
            </a:pPr>
            <a:r>
              <a:rPr lang="en-US" dirty="0" smtClean="0"/>
              <a:t>Narrative analysis positions the researcher as the sole interpreter of narratives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Narrative analysis discounts the meanings that readers/listeners bring to text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Narrative analysis discounts “the fact that language [stories] creates rather that mirrors reality” </a:t>
            </a:r>
            <a:r>
              <a:rPr lang="en-US" sz="1600" dirty="0" smtClean="0"/>
              <a:t>(</a:t>
            </a:r>
            <a:r>
              <a:rPr lang="en-US" sz="1600" dirty="0" err="1" smtClean="0"/>
              <a:t>Denzin</a:t>
            </a:r>
            <a:r>
              <a:rPr lang="en-US" sz="1600" dirty="0" smtClean="0"/>
              <a:t>, 1997: 224)</a:t>
            </a:r>
          </a:p>
          <a:p>
            <a:pPr>
              <a:spcAft>
                <a:spcPts val="24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089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the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2400"/>
              </a:spcAft>
            </a:pPr>
            <a:r>
              <a:rPr lang="en-US" dirty="0" smtClean="0"/>
              <a:t>Narrative inquirers structure a self-narrative through living, telling, re-telling and reliving </a:t>
            </a:r>
            <a:r>
              <a:rPr lang="en-US" sz="1400" dirty="0" smtClean="0"/>
              <a:t>(Connelly </a:t>
            </a:r>
            <a:r>
              <a:rPr lang="en-US" sz="1400" dirty="0" smtClean="0"/>
              <a:t>and </a:t>
            </a:r>
            <a:r>
              <a:rPr lang="en-US" sz="1400" dirty="0" err="1" smtClean="0"/>
              <a:t>Clandinin</a:t>
            </a:r>
            <a:r>
              <a:rPr lang="en-US" sz="1400" dirty="0" smtClean="0"/>
              <a:t>, 2006)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Narratives are not fixed temporally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Inherent reflexivity demands the researcher’s attention as story emerges and changes through multiple iterations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478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Philosophical underpinnings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76356" cy="4525963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Influenced by ethnography, phenomenology, phenomenological hermeneutics, narrative psychology &amp; literary studies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Espouses the belief that humans and non-humans are best studied in their natural settings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Individuals’ stories often disrupt or run counter to larger, accepted dominant narratives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493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1264</Words>
  <Application>Microsoft Macintosh PowerPoint</Application>
  <PresentationFormat>On-screen Show (4:3)</PresentationFormat>
  <Paragraphs>148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Chapter 10 Narrative research</vt:lpstr>
      <vt:lpstr>Learning objectives</vt:lpstr>
      <vt:lpstr>History of the methodology</vt:lpstr>
      <vt:lpstr>History of the methodology</vt:lpstr>
      <vt:lpstr>History of the methodology</vt:lpstr>
      <vt:lpstr>History of the methodology</vt:lpstr>
      <vt:lpstr>History of the methodology</vt:lpstr>
      <vt:lpstr>History of the methodology</vt:lpstr>
      <vt:lpstr>Philosophical underpinnings</vt:lpstr>
      <vt:lpstr>Philosophical underpinnings</vt:lpstr>
      <vt:lpstr>Positioning of the researcher</vt:lpstr>
      <vt:lpstr>Positioning of the researcher</vt:lpstr>
      <vt:lpstr>Aligning philosophy and methodology with purpose</vt:lpstr>
      <vt:lpstr>Aligning philosophy and methodology with purpose</vt:lpstr>
      <vt:lpstr>Data generation and collection</vt:lpstr>
      <vt:lpstr>Data generation and collection</vt:lpstr>
      <vt:lpstr>Data generation and collection</vt:lpstr>
      <vt:lpstr>Data generation and collection</vt:lpstr>
      <vt:lpstr>Analysis of data</vt:lpstr>
      <vt:lpstr>Analysis of data</vt:lpstr>
      <vt:lpstr>Quality and rigour</vt:lpstr>
      <vt:lpstr>Quality and rigour</vt:lpstr>
      <vt:lpstr>Quality and rigour</vt:lpstr>
      <vt:lpstr>Quality and rigour</vt:lpstr>
      <vt:lpstr>Ethical concerns and relational responsibility</vt:lpstr>
      <vt:lpstr>Ethical concerns and relational responsibility</vt:lpstr>
      <vt:lpstr>Presentation and dissemination of findings</vt:lpstr>
      <vt:lpstr>Presentation and dissemination of findings</vt:lpstr>
      <vt:lpstr>Summary</vt:lpstr>
      <vt:lpstr>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JenniferCS</dc:creator>
  <cp:lastModifiedBy>JenniferCS</cp:lastModifiedBy>
  <cp:revision>34</cp:revision>
  <dcterms:created xsi:type="dcterms:W3CDTF">2013-05-29T04:12:45Z</dcterms:created>
  <dcterms:modified xsi:type="dcterms:W3CDTF">2013-08-26T03:42:22Z</dcterms:modified>
</cp:coreProperties>
</file>